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7" r:id="rId1"/>
  </p:sldMasterIdLst>
  <p:sldIdLst>
    <p:sldId id="256" r:id="rId2"/>
    <p:sldId id="264" r:id="rId3"/>
    <p:sldId id="257" r:id="rId4"/>
    <p:sldId id="260" r:id="rId5"/>
    <p:sldId id="263" r:id="rId6"/>
    <p:sldId id="258" r:id="rId7"/>
    <p:sldId id="267" r:id="rId8"/>
    <p:sldId id="266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7F78827-A5A5-F74B-BAFC-CE14E6E3963E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2B383F5-0D6C-4C4D-B60F-CA12D8155D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Patricia Dotson &amp; Erika Conde 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Anxiety Disorders: Obsessive Compulsive Disorder and Claustrophobia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035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0" b="1493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5400000">
            <a:off x="4541485" y="2592324"/>
            <a:ext cx="6661996" cy="1673352"/>
          </a:xfrm>
        </p:spPr>
        <p:txBody>
          <a:bodyPr/>
          <a:lstStyle/>
          <a:p>
            <a:r>
              <a:rPr lang="en-US" sz="4000" dirty="0" smtClean="0">
                <a:latin typeface="Chiller" panose="04020404031007020602" pitchFamily="82" charset="0"/>
              </a:rPr>
              <a:t>Obsessive Compulsive Disorder</a:t>
            </a:r>
            <a:endParaRPr lang="en-US" sz="4000" dirty="0"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05675"/>
            <a:ext cx="4038600" cy="440740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b="1" dirty="0" smtClean="0"/>
              <a:t>Causes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Areas of the brain 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Hereditary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Signs and Symptoms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Repeated thoughts or images  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Rituals 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No control 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Brief relief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Who’s at risk?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Childhood and teen years </a:t>
            </a:r>
          </a:p>
          <a:p>
            <a:pPr marL="605790" lvl="1" indent="-285750">
              <a:buFont typeface="Wingdings" charset="2"/>
              <a:buChar char="§"/>
            </a:pPr>
            <a:r>
              <a:rPr lang="en-US" dirty="0" smtClean="0"/>
              <a:t>Equal among men and women </a:t>
            </a:r>
          </a:p>
          <a:p>
            <a:pPr marL="605790" lvl="1" indent="-285750">
              <a:buFont typeface="Wingdings" charset="2"/>
              <a:buChar char="§"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05675"/>
            <a:ext cx="4038600" cy="440740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b="1" dirty="0" smtClean="0"/>
              <a:t>Diagnosis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Obsessions and/or Compulsions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Excessive or Unreasonable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Time-consuming </a:t>
            </a:r>
            <a:endParaRPr lang="en-US" dirty="0"/>
          </a:p>
          <a:p>
            <a:pPr>
              <a:buFont typeface="Wingdings" charset="2"/>
              <a:buChar char="Ø"/>
            </a:pPr>
            <a:r>
              <a:rPr lang="en-US" b="1" dirty="0" smtClean="0"/>
              <a:t>Obsession Criteria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Persistent/Unwelcomed thoughts causing distress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Compulsive behaviors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Compulsion Criteria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Repetitive behaviors 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Treatments</a:t>
            </a:r>
            <a:r>
              <a:rPr lang="en-US" dirty="0" smtClean="0"/>
              <a:t>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Psychotherapy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Medication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Obsessive Compulsive Disorder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075" y="4780755"/>
            <a:ext cx="2663600" cy="1711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Inherited Factors: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No specific genes have been discovered </a:t>
            </a:r>
          </a:p>
          <a:p>
            <a:pPr algn="ctr"/>
            <a:r>
              <a:rPr lang="en-US" sz="1600" i="1" dirty="0" smtClean="0"/>
              <a:t>Obsessive-compulsive disorder: An information guide ( © 2001 CAMH)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234782" y="3863414"/>
            <a:ext cx="811428" cy="91734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82111" y="2381556"/>
            <a:ext cx="2469564" cy="14818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Constitutional (biological) Vulnerability 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51675" y="3193050"/>
            <a:ext cx="3580867" cy="0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632542" y="2734379"/>
            <a:ext cx="2240247" cy="1129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Psychiatric Outcome: Obsessive Compulsive Disorder 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545588" y="2187504"/>
            <a:ext cx="511552" cy="1005547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21363" y="2575609"/>
            <a:ext cx="194037" cy="617444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68693" y="3193050"/>
            <a:ext cx="0" cy="1058469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792544" y="4251520"/>
            <a:ext cx="2839998" cy="23815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Cognitive Factors: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Obsessions 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Compulsions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Time-consuming Rituals   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Exaggerated Responsibility</a:t>
            </a:r>
          </a:p>
          <a:p>
            <a:pPr algn="ctr"/>
            <a:r>
              <a:rPr lang="en-US" sz="1600" i="1" dirty="0" smtClean="0">
                <a:solidFill>
                  <a:srgbClr val="FFFFFF"/>
                </a:solidFill>
              </a:rPr>
              <a:t>Obsessive-compulsive disorder: Unearthing a Hidden Problem – </a:t>
            </a:r>
            <a:r>
              <a:rPr lang="en-US" sz="1600" i="1" dirty="0" err="1" smtClean="0">
                <a:solidFill>
                  <a:srgbClr val="FFFFFF"/>
                </a:solidFill>
              </a:rPr>
              <a:t>Sayegh</a:t>
            </a:r>
            <a:r>
              <a:rPr lang="en-US" sz="1600" i="1" dirty="0" smtClean="0">
                <a:solidFill>
                  <a:srgbClr val="FFFFFF"/>
                </a:solidFill>
              </a:rPr>
              <a:t>, Bea, Angelopoulos </a:t>
            </a:r>
            <a:endParaRPr lang="en-US" sz="1600" i="1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2111" y="176411"/>
            <a:ext cx="3210433" cy="18523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Stress (Sociocultural Factors): 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Emotional stress, such as  new job or ending a relationship 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Life Events </a:t>
            </a:r>
          </a:p>
          <a:p>
            <a:pPr algn="ctr"/>
            <a:r>
              <a:rPr lang="en-US" sz="1600" i="1" dirty="0" smtClean="0"/>
              <a:t>Obsessive-compulsive </a:t>
            </a:r>
            <a:r>
              <a:rPr lang="en-US" sz="1600" i="1" dirty="0"/>
              <a:t>disorder: An information guide ( © 2001 CAMH)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98008" y="176411"/>
            <a:ext cx="3316271" cy="23991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Neuromaturational Factors (Biological):</a:t>
            </a:r>
          </a:p>
          <a:p>
            <a:pPr marL="342900" indent="-342900" algn="ctr"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L</a:t>
            </a:r>
            <a:r>
              <a:rPr lang="en-US" sz="1600" dirty="0" smtClean="0">
                <a:solidFill>
                  <a:srgbClr val="000000"/>
                </a:solidFill>
              </a:rPr>
              <a:t>evels of Serotonin  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Brain Activity – caudate nucleus, prefrontal cortex, cingulate gyrus </a:t>
            </a:r>
          </a:p>
          <a:p>
            <a:pPr algn="ctr"/>
            <a:r>
              <a:rPr lang="en-US" sz="1600" i="1" dirty="0" smtClean="0">
                <a:solidFill>
                  <a:srgbClr val="FFFFFF"/>
                </a:solidFill>
              </a:rPr>
              <a:t>Obsessive-compulsive disorder: Unearthing a Hidden Problem – </a:t>
            </a:r>
            <a:r>
              <a:rPr lang="en-US" sz="1600" i="1" dirty="0" err="1" smtClean="0">
                <a:solidFill>
                  <a:srgbClr val="FFFFFF"/>
                </a:solidFill>
              </a:rPr>
              <a:t>Sayegh</a:t>
            </a:r>
            <a:r>
              <a:rPr lang="en-US" sz="1600" i="1" dirty="0" smtClean="0">
                <a:solidFill>
                  <a:srgbClr val="FFFFFF"/>
                </a:solidFill>
              </a:rPr>
              <a:t>, Bea, Angelopoulos </a:t>
            </a: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9" b="15429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603" y="5637663"/>
            <a:ext cx="5950423" cy="836676"/>
          </a:xfrm>
        </p:spPr>
        <p:txBody>
          <a:bodyPr/>
          <a:lstStyle/>
          <a:p>
            <a:r>
              <a:rPr lang="en-US" sz="6600" dirty="0" smtClean="0">
                <a:latin typeface="Chiller" panose="04020404031007020602" pitchFamily="82" charset="0"/>
              </a:rPr>
              <a:t>Claustrophobia</a:t>
            </a:r>
            <a:endParaRPr lang="en-US" sz="6600" dirty="0"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869197"/>
            <a:ext cx="4038600" cy="44074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n-US" b="1" dirty="0" smtClean="0"/>
              <a:t>Causes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Childhood Trauma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Classical Conditioning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Smaller Amygdala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Prepared Phobia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Signs and Symptoms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Hyperventilation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Panic Attacks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Sweating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Who</a:t>
            </a:r>
            <a:r>
              <a:rPr lang="fr-FR" b="1" dirty="0" smtClean="0"/>
              <a:t>’</a:t>
            </a:r>
            <a:r>
              <a:rPr lang="en-US" b="1" dirty="0" smtClean="0"/>
              <a:t>s at risk?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Children/teens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69197"/>
            <a:ext cx="4038600" cy="44074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n-US" b="1" dirty="0" smtClean="0"/>
              <a:t>Diagnosis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Claustrophobia Questionnaire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Claustrophobia Scale 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Treatments</a:t>
            </a:r>
            <a:r>
              <a:rPr lang="en-US" dirty="0" smtClean="0"/>
              <a:t>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CBT (Cognitive Behavior Therapy)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Drug Therapy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Relaxation Exercises </a:t>
            </a:r>
          </a:p>
          <a:p>
            <a:pPr marL="662940" lvl="1" indent="-342900">
              <a:buFont typeface="Wingdings" charset="2"/>
              <a:buChar char="§"/>
            </a:pPr>
            <a:r>
              <a:rPr lang="en-US" dirty="0" smtClean="0"/>
              <a:t>Alternative/</a:t>
            </a:r>
            <a:r>
              <a:rPr lang="en-US" dirty="0"/>
              <a:t>N</a:t>
            </a:r>
            <a:r>
              <a:rPr lang="en-US" dirty="0" smtClean="0"/>
              <a:t>atural medicines </a:t>
            </a:r>
          </a:p>
          <a:p>
            <a:pPr marL="662940" lvl="1" indent="-342900">
              <a:buFont typeface="Wingdings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Claustrophobia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07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2" b="11202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http://www.medicalnewstoday.com/articles/37062.php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6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075" y="4780755"/>
            <a:ext cx="2663600" cy="1711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Inherited Factors: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Family History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Evolutionary survival mechanism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History of nervousness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Murphy &amp; JA </a:t>
            </a:r>
            <a:r>
              <a:rPr lang="en-US" sz="1400" dirty="0" err="1">
                <a:solidFill>
                  <a:schemeClr val="bg1"/>
                </a:solidFill>
              </a:rPr>
              <a:t>Brunberg</a:t>
            </a:r>
            <a:r>
              <a:rPr lang="en-US" sz="1400" dirty="0">
                <a:solidFill>
                  <a:schemeClr val="bg1"/>
                </a:solidFill>
              </a:rPr>
              <a:t> (1997): anxiety and sedation in MRI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234782" y="3863414"/>
            <a:ext cx="811428" cy="91734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82111" y="2381556"/>
            <a:ext cx="2469564" cy="14818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Constitutional (biological) Vulnerability 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51675" y="3193050"/>
            <a:ext cx="3580867" cy="0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632542" y="2734379"/>
            <a:ext cx="2240247" cy="1129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Psychiatric Outcome: </a:t>
            </a:r>
            <a:r>
              <a:rPr lang="en-US" dirty="0" smtClean="0">
                <a:solidFill>
                  <a:schemeClr val="bg1"/>
                </a:solidFill>
              </a:rPr>
              <a:t>Claustrophobia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545588" y="2187504"/>
            <a:ext cx="511552" cy="1005547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21363" y="2575609"/>
            <a:ext cx="194037" cy="617444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68693" y="3193050"/>
            <a:ext cx="0" cy="1058469"/>
          </a:xfrm>
          <a:prstGeom prst="straightConnector1">
            <a:avLst/>
          </a:prstGeom>
          <a:ln>
            <a:solidFill>
              <a:srgbClr val="000000">
                <a:alpha val="50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792544" y="4251520"/>
            <a:ext cx="2839998" cy="21083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Cognitive Factors: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Perceived absence of control</a:t>
            </a:r>
            <a:endParaRPr lang="en-US" sz="1600" dirty="0" smtClean="0"/>
          </a:p>
          <a:p>
            <a:pPr algn="ctr"/>
            <a:r>
              <a:rPr lang="en-US" sz="1600" dirty="0" smtClean="0"/>
              <a:t>Claustrophobia </a:t>
            </a:r>
            <a:r>
              <a:rPr lang="en-US" sz="1600" dirty="0"/>
              <a:t>in MRI: the role of </a:t>
            </a:r>
            <a:r>
              <a:rPr lang="en-US" sz="1600" dirty="0" smtClean="0"/>
              <a:t>cognitions (Magnetic Resonance Imaging)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2111" y="176411"/>
            <a:ext cx="3210433" cy="18523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Stress (Sociocultural Factors): 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Associated with confinement/restriction- generally coincides the fear of suffocation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Result of traumatic or unpleasant experiences (panic attacks)</a:t>
            </a:r>
            <a:endParaRPr lang="en-US" sz="1400" dirty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Murphy &amp; JA </a:t>
            </a:r>
            <a:r>
              <a:rPr lang="en-US" sz="1400" dirty="0" err="1" smtClean="0">
                <a:solidFill>
                  <a:schemeClr val="bg1"/>
                </a:solidFill>
              </a:rPr>
              <a:t>Brunberg</a:t>
            </a:r>
            <a:r>
              <a:rPr lang="en-US" sz="1400" dirty="0" smtClean="0">
                <a:solidFill>
                  <a:schemeClr val="bg1"/>
                </a:solidFill>
              </a:rPr>
              <a:t> (1997): anxiety and sedation in MRI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8008" y="176411"/>
            <a:ext cx="3316271" cy="23991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Neuromaturational Factors (Biological):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Certain Brain Functions affect the onset of anxiety disorders</a:t>
            </a:r>
          </a:p>
          <a:p>
            <a:pPr marL="342900" indent="-342900" algn="ctr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Lower levels of GABA</a:t>
            </a:r>
          </a:p>
          <a:p>
            <a:pPr lvl="1" algn="ctr"/>
            <a:r>
              <a:rPr lang="en-US" sz="1600" dirty="0" smtClean="0">
                <a:solidFill>
                  <a:srgbClr val="000000"/>
                </a:solidFill>
              </a:rPr>
              <a:t>3. RRP Theory</a:t>
            </a:r>
          </a:p>
          <a:p>
            <a:pPr lvl="1" algn="ctr"/>
            <a:r>
              <a:rPr lang="en-US" sz="1600" dirty="0" smtClean="0">
                <a:solidFill>
                  <a:srgbClr val="000000"/>
                </a:solidFill>
              </a:rPr>
              <a:t>4. Amygdala dysfunction</a:t>
            </a: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http</a:t>
            </a:r>
            <a:r>
              <a:rPr lang="en-US" dirty="0"/>
              <a:t>://www.ccjm.org/content/70/10/824.full.pdf+</a:t>
            </a:r>
            <a:r>
              <a:rPr lang="en-US" dirty="0" smtClean="0"/>
              <a:t>html</a:t>
            </a:r>
          </a:p>
          <a:p>
            <a:r>
              <a:rPr lang="en-US" dirty="0"/>
              <a:t>http://download.journals.elsevierhealth.com/pdfs/journals/0890-8567/PIIS0890856709658615.</a:t>
            </a:r>
            <a:r>
              <a:rPr lang="en-US" dirty="0" smtClean="0"/>
              <a:t>pdf</a:t>
            </a:r>
          </a:p>
          <a:p>
            <a:r>
              <a:rPr lang="en-US" dirty="0"/>
              <a:t>http://</a:t>
            </a:r>
            <a:r>
              <a:rPr lang="en-US" dirty="0" smtClean="0"/>
              <a:t>www.camh.ca/en/hospital/health_information/a_z_mental_health_and_addiction_information/obsessive_compulsive_disorder/obsessive_compulsive_disorder_information_guide/Pages/ocd_causes.aspx#biological</a:t>
            </a:r>
          </a:p>
          <a:p>
            <a:r>
              <a:rPr lang="en-US" dirty="0"/>
              <a:t>http://anxietysupportcenter.com/panic-anxiety-disorders/claustrophobia</a:t>
            </a:r>
            <a:r>
              <a:rPr lang="en-US" dirty="0" smtClean="0"/>
              <a:t>/</a:t>
            </a:r>
          </a:p>
          <a:p>
            <a:r>
              <a:rPr lang="en-US" dirty="0"/>
              <a:t>http://www.epigee.org/mental_health/claustrophobia.html</a:t>
            </a:r>
          </a:p>
          <a:p>
            <a:r>
              <a:rPr lang="en-US" dirty="0"/>
              <a:t>http://www.bozemanskinclinic.com/rrp/claustrophobia.php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5462</TotalTime>
  <Words>368</Words>
  <Application>Microsoft Office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Chiller</vt:lpstr>
      <vt:lpstr>Franklin Gothic Medium</vt:lpstr>
      <vt:lpstr>Wingdings</vt:lpstr>
      <vt:lpstr>Wingdings 2</vt:lpstr>
      <vt:lpstr>Grid</vt:lpstr>
      <vt:lpstr>Anxiety Disorders: Obsessive Compulsive Disorder and Claustrophobia </vt:lpstr>
      <vt:lpstr>Obsessive Compulsive Disorder</vt:lpstr>
      <vt:lpstr>Obsessive Compulsive Disorder </vt:lpstr>
      <vt:lpstr>PowerPoint Presentation</vt:lpstr>
      <vt:lpstr>Claustrophobia</vt:lpstr>
      <vt:lpstr>Claustrophobia</vt:lpstr>
      <vt:lpstr>VIDEO</vt:lpstr>
      <vt:lpstr>PowerPoint Presentation</vt:lpstr>
      <vt:lpstr>bibliography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Anxiety Disorders: Obsessive Compulsive Disorder and Claustrophobia </dc:title>
  <dc:creator>Wilmer Conde</dc:creator>
  <cp:lastModifiedBy>Patricia Dotson</cp:lastModifiedBy>
  <cp:revision>28</cp:revision>
  <dcterms:created xsi:type="dcterms:W3CDTF">2014-02-27T17:55:38Z</dcterms:created>
  <dcterms:modified xsi:type="dcterms:W3CDTF">2014-03-05T17:48:50Z</dcterms:modified>
</cp:coreProperties>
</file>